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63" r:id="rId5"/>
    <p:sldId id="276" r:id="rId6"/>
    <p:sldId id="264" r:id="rId7"/>
    <p:sldId id="260" r:id="rId8"/>
    <p:sldId id="259" r:id="rId9"/>
    <p:sldId id="261" r:id="rId10"/>
    <p:sldId id="277" r:id="rId11"/>
    <p:sldId id="265" r:id="rId12"/>
    <p:sldId id="266" r:id="rId13"/>
    <p:sldId id="267" r:id="rId14"/>
    <p:sldId id="272" r:id="rId15"/>
    <p:sldId id="273" r:id="rId16"/>
    <p:sldId id="268" r:id="rId17"/>
    <p:sldId id="270" r:id="rId18"/>
    <p:sldId id="269" r:id="rId19"/>
    <p:sldId id="271" r:id="rId20"/>
    <p:sldId id="278" r:id="rId21"/>
    <p:sldId id="274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737373"/>
    <a:srgbClr val="80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9137-AB99-4468-BE99-A378478279CD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B6FA4-A742-4D20-97A1-154B03C7B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6260-A8EF-68C9-6911-9636ED012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DD0FB-626D-9794-7C56-A1DD14BDE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8A24-EB0B-E16D-AD79-0B83A614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E27F-2933-43D3-A1D8-DE30D7C88E55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B9F79-0B0D-FF42-1FBE-3EFC955D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D7CF-FD03-37C7-8299-D9CF59EE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1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8548-8B52-4621-83B2-06CAB876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5F8A4-985D-C3FB-73A5-D53BB8DB5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9E30-3B09-1CB2-07D5-DD1A9B38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762E-1193-4C41-85C1-0E9872AB81B3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6595D-3DBF-D1B5-3504-15CBEBD4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578B-3802-6BFC-1630-A2A28B92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1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331AB-6D0A-A0CE-89DE-6BCF48F36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D0BB4-7C79-5455-BEA7-0951A7EDB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D9B0-93B0-5BDD-2D1B-45913F8E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7DB1-D522-45BD-81BC-CA94DB77D930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E7FC-12E5-9874-8075-EF02B271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B179-E846-FBF3-E538-148D2771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1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6ECF-8F15-15DE-08FE-2D2D6CE93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36042-671F-3A48-8D9B-03FCBD7D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7219" y="6492875"/>
            <a:ext cx="4137561" cy="365125"/>
          </a:xfrm>
        </p:spPr>
        <p:txBody>
          <a:bodyPr/>
          <a:lstStyle/>
          <a:p>
            <a:fld id="{3F841346-31AF-4B72-8DD5-9393E04DC81C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1F446-6122-9410-3AFB-B7C7253D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2176"/>
            <a:ext cx="2743200" cy="365125"/>
          </a:xfrm>
        </p:spPr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C7569-8749-15E1-A71B-3FE04981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2175"/>
            <a:ext cx="2743200" cy="365125"/>
          </a:xfrm>
        </p:spPr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712E84-0D19-0B58-C24E-E81FDDDD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5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EC85-7DB7-6A3E-3072-0BD4C2C5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E1504-837C-832D-A3D4-2C9BDA9B5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C496-F782-DA1D-76B2-F54DD8C7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DB15-0952-44B1-BEFA-15ACECD6874D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99C2C-6730-6E8F-C8CF-7F8388F7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0A03-719F-4C3B-14EC-3EB559BD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1851-CFA5-AD4B-DF71-0FC35DF1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1F1D-079B-1241-F288-B17558019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62FF2-3A6F-DD8F-A7CE-CF9EC56A9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5B921-82C4-4BCE-4445-164BEF0E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1267-CCB7-4FF2-BBED-7251C6D14B08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1FA9A-2D02-4B97-942A-51424968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C7A56-1D5D-B7F2-10D0-1AD1F61D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626D-2FF7-B669-BFC8-2E984F28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2AD59-2F2F-8724-516A-36444C19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D9338-1AC0-8177-8D2D-D93F74ECE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1B720-0A8F-36C6-5736-DBFFC2D68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DB72D-596F-BCB5-3D96-62997FC6A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CF7398-BF1C-A104-EEDE-E1230E70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4E0D-0134-4A39-BC37-6629B9216DFF}" type="datetime1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BCCA5-A2CF-5DA5-21E7-5C6E5536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0A61A-1FD1-E3D5-D944-42C011D6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6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7D0F-A37C-34EA-8E84-07F23877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AB243-BB8D-B606-687A-F08ED916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3729-087E-4A9A-BDE2-2002B269F61E}" type="datetime1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63CC8-2D0A-6BB5-CE70-5D337433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20247-007B-0425-9084-74FDD024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45DC5-8A0C-7B9F-AEC6-649E3DAB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C8D-A25A-406B-882A-7B7E170187A1}" type="datetime1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23DC9-F411-3451-B1C1-57189F26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3452C-633B-0D4A-7BD2-BC8D249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8412-C108-B579-2D8A-F58C5D7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0E4E-640A-E4B0-7719-AD610213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D31E7-47B7-53BC-7D1C-E74A32796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AE265-E548-3357-B20E-C5D54309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D9226-9646-49FB-B126-31B401ADAE94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1308D-6955-74F1-6887-7D8DD3392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17357-D44A-A44C-D5E8-B800C6E4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A460-CEC4-4BA4-4B8D-78528BBB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659D5-2F92-051A-9102-71C7A8BED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F4A6C-FDAB-15CD-DA93-BDC016960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DF385-0B89-A44F-BA8D-8EC0A24B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E6B0-1FAD-444D-8E44-BFE701C514D4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201B2-D55B-8988-6184-453DF01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E958F-B329-C586-E670-3F527B48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8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F8F5A6-F6F1-8646-FBD5-204E1910F4D6}"/>
              </a:ext>
            </a:extLst>
          </p:cNvPr>
          <p:cNvSpPr/>
          <p:nvPr userDrawn="1"/>
        </p:nvSpPr>
        <p:spPr>
          <a:xfrm>
            <a:off x="991" y="6415726"/>
            <a:ext cx="12191009" cy="43938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9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F3A3A4-31DA-FCD0-2392-E2FED9F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8F3A-004C-B8B5-940D-AC0FD8C7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10F75-3AB3-7A66-46F4-94D007A65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26724" y="6489988"/>
            <a:ext cx="4137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D9D9D9"/>
                </a:solidFill>
              </a:defRPr>
            </a:lvl1pPr>
          </a:lstStyle>
          <a:p>
            <a:fld id="{FD04A8A7-BE6D-46FF-BF9B-D594A0530763}" type="datetime1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22E5-EF91-E8A7-4539-35B05364A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D9D9D9"/>
                </a:solidFill>
              </a:defRPr>
            </a:lvl1pPr>
          </a:lstStyle>
          <a:p>
            <a:r>
              <a:rPr lang="en-US"/>
              <a:t>Daniel Fu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D12E-B60D-C970-7699-248C4B14C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7809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D9D9D9"/>
                </a:solidFill>
              </a:defRPr>
            </a:lvl1pPr>
          </a:lstStyle>
          <a:p>
            <a:fld id="{C57431EF-81CA-4F78-AD75-F932C81BD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AE500-47E8-EF82-2B72-6966E8BBC839}"/>
              </a:ext>
            </a:extLst>
          </p:cNvPr>
          <p:cNvSpPr/>
          <p:nvPr userDrawn="1"/>
        </p:nvSpPr>
        <p:spPr>
          <a:xfrm>
            <a:off x="0" y="0"/>
            <a:ext cx="12191009" cy="43938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612.08960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896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aps.org/doi/10.1103/PhysRevSTAB.18.091001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FDBF-5242-4E31-E8CE-7C63D3C04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Cooling with Thick Wedges for a Muon Collider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961D2-B36E-26D0-0D16-7E35B33B7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59291"/>
          </a:xfrm>
        </p:spPr>
        <p:txBody>
          <a:bodyPr/>
          <a:lstStyle/>
          <a:p>
            <a:r>
              <a:rPr lang="en-US" dirty="0"/>
              <a:t>Daniel Fu</a:t>
            </a:r>
          </a:p>
          <a:p>
            <a:r>
              <a:rPr lang="en-US" dirty="0"/>
              <a:t>Diktys Stratakis, David Neuffer, Anthony Badea, Karri </a:t>
            </a:r>
            <a:r>
              <a:rPr lang="en-US" dirty="0" err="1"/>
              <a:t>DiPetrillo</a:t>
            </a:r>
            <a:endParaRPr lang="en-US" dirty="0"/>
          </a:p>
          <a:p>
            <a:r>
              <a:rPr lang="en-US" dirty="0"/>
              <a:t>ICHEP, 7/19/2024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FF48857-29CD-73F3-D6ED-C51965C24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8" y="5350459"/>
            <a:ext cx="4333875" cy="819150"/>
          </a:xfrm>
          <a:prstGeom prst="rect">
            <a:avLst/>
          </a:prstGeom>
        </p:spPr>
      </p:pic>
      <p:pic>
        <p:nvPicPr>
          <p:cNvPr id="10" name="Picture 9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BAC0C87A-5A38-0BEB-F8AA-2441D3CC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r="4832"/>
          <a:stretch/>
        </p:blipFill>
        <p:spPr>
          <a:xfrm>
            <a:off x="7576457" y="4736839"/>
            <a:ext cx="4566062" cy="1848977"/>
          </a:xfrm>
          <a:prstGeom prst="rect">
            <a:avLst/>
          </a:prstGeom>
        </p:spPr>
      </p:pic>
      <p:pic>
        <p:nvPicPr>
          <p:cNvPr id="5" name="Picture 4" descr="A logo with a green circle and blue text&#10;&#10;Description automatically generated">
            <a:extLst>
              <a:ext uri="{FF2B5EF4-FFF2-40B4-BE49-F238E27FC236}">
                <a16:creationId xmlns:a16="http://schemas.microsoft.com/office/drawing/2014/main" id="{EF0CF64A-A252-748E-EE82-AC7159C59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51" y="5173679"/>
            <a:ext cx="2306897" cy="11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0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6C6-5EE2-216C-4BA3-63B154EB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Problems with Baseline Final Cooling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651CA-F04D-595F-4DB7-F19C25E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0139A-2FFC-495D-E6BB-2536BD9F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10</a:t>
            </a:fld>
            <a:endParaRPr lang="en-US"/>
          </a:p>
        </p:txBody>
      </p:sp>
      <p:pic>
        <p:nvPicPr>
          <p:cNvPr id="11" name="medium-3.png" descr="medium-3.png">
            <a:extLst>
              <a:ext uri="{FF2B5EF4-FFF2-40B4-BE49-F238E27FC236}">
                <a16:creationId xmlns:a16="http://schemas.microsoft.com/office/drawing/2014/main" id="{DAFA74C2-1EF6-A179-D320-EBA024538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915" y="1711470"/>
            <a:ext cx="5625193" cy="4387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325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C5A5-C781-7F3C-0EDA-0716F721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Final Cooling with Thick Wedges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6620-5D0C-E4AF-939B-B21DBE4A7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536155"/>
          </a:xfrm>
        </p:spPr>
        <p:txBody>
          <a:bodyPr/>
          <a:lstStyle/>
          <a:p>
            <a:r>
              <a:rPr lang="en-US" dirty="0"/>
              <a:t>Conceptual final cooling design proposed by Neuffer in </a:t>
            </a:r>
            <a:r>
              <a:rPr lang="en-US" dirty="0">
                <a:hlinkClick r:id="rId2"/>
              </a:rPr>
              <a:t>1612.08960</a:t>
            </a:r>
            <a:endParaRPr lang="en-US" dirty="0"/>
          </a:p>
          <a:p>
            <a:r>
              <a:rPr lang="en-US" dirty="0"/>
              <a:t>Utilizes wedge-shaped absorbers to achieve emittance exchange</a:t>
            </a:r>
          </a:p>
          <a:p>
            <a:r>
              <a:rPr lang="en-US" dirty="0"/>
              <a:t>Alternative means of emittance exchange – lower field requirements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 descr="A diagram of a diagram of a device&#10;&#10;Description automatically generated with medium confidence">
            <a:extLst>
              <a:ext uri="{FF2B5EF4-FFF2-40B4-BE49-F238E27FC236}">
                <a16:creationId xmlns:a16="http://schemas.microsoft.com/office/drawing/2014/main" id="{DDF06243-9E90-AC71-A1B0-100F7414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0" y="3361780"/>
            <a:ext cx="10910040" cy="305895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467F5-A247-A455-F0CE-ED75B1F6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12073-3B7D-1D8F-434C-39B9E635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yellow circle and purple triangle&#10;&#10;Description automatically generated">
            <a:extLst>
              <a:ext uri="{FF2B5EF4-FFF2-40B4-BE49-F238E27FC236}">
                <a16:creationId xmlns:a16="http://schemas.microsoft.com/office/drawing/2014/main" id="{3D8DD919-A18E-2796-0CEB-1E3A7883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338"/>
            <a:ext cx="10510296" cy="43694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A3369-B457-B4E9-E270-2969B8D36D07}"/>
              </a:ext>
            </a:extLst>
          </p:cNvPr>
          <p:cNvSpPr txBox="1"/>
          <p:nvPr/>
        </p:nvSpPr>
        <p:spPr>
          <a:xfrm>
            <a:off x="8741861" y="1473211"/>
            <a:ext cx="299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Bending magnet deflects particles by amount proportional to momentum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95511-4340-05E5-57F0-170D9A6B4FD3}"/>
              </a:ext>
            </a:extLst>
          </p:cNvPr>
          <p:cNvSpPr txBox="1"/>
          <p:nvPr/>
        </p:nvSpPr>
        <p:spPr>
          <a:xfrm>
            <a:off x="8811135" y="5386263"/>
            <a:ext cx="349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Resulting beam has lower transverse emittance but higher spread in longitudinal momentum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710D6-064B-7D28-06B6-322268BE7F55}"/>
              </a:ext>
            </a:extLst>
          </p:cNvPr>
          <p:cNvSpPr txBox="1"/>
          <p:nvPr/>
        </p:nvSpPr>
        <p:spPr>
          <a:xfrm>
            <a:off x="3888501" y="1657877"/>
            <a:ext cx="3372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Muons encounter varying amounts of wedge material, thus decelerate by different amounts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26E5D-E3BC-3690-4BDF-2E5A78664BB8}"/>
              </a:ext>
            </a:extLst>
          </p:cNvPr>
          <p:cNvSpPr txBox="1"/>
          <p:nvPr/>
        </p:nvSpPr>
        <p:spPr>
          <a:xfrm>
            <a:off x="978790" y="1934876"/>
            <a:ext cx="202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Beam enters wedge absorber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9B36750-DE3B-6D2D-AC90-9B28524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10A3D1-EA3C-D97A-CF14-103077EF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92BA24-C1CF-304C-3E4C-2BCE5B1D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62" y="365125"/>
            <a:ext cx="10515600" cy="1325563"/>
          </a:xfrm>
        </p:spPr>
        <p:txBody>
          <a:bodyPr/>
          <a:lstStyle/>
          <a:p>
            <a:r>
              <a:rPr lang="en-US" u="sng" dirty="0"/>
              <a:t>Wedge Cooling Mechanism</a:t>
            </a:r>
          </a:p>
        </p:txBody>
      </p:sp>
    </p:spTree>
    <p:extLst>
      <p:ext uri="{BB962C8B-B14F-4D97-AF65-F5344CB8AC3E}">
        <p14:creationId xmlns:p14="http://schemas.microsoft.com/office/powerpoint/2010/main" val="352507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1C30-A551-7AB0-E892-4BB511EA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62" y="365125"/>
            <a:ext cx="10515600" cy="1325563"/>
          </a:xfrm>
        </p:spPr>
        <p:txBody>
          <a:bodyPr/>
          <a:lstStyle/>
          <a:p>
            <a:r>
              <a:rPr lang="en-US" u="sng" dirty="0"/>
              <a:t>Wedge Cooling Mechanism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8033C-EBA3-5A3B-666A-18827488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366" y="1631311"/>
            <a:ext cx="3039468" cy="3039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D13E3-BE23-6788-FED3-C170553AF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131" y="1631311"/>
            <a:ext cx="3039467" cy="303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50B16-882B-D5B6-4E17-1EEC97119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9602" y="1631311"/>
            <a:ext cx="3039468" cy="303946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0F20739-EBA7-8590-6F71-9FFE78A089C8}"/>
              </a:ext>
            </a:extLst>
          </p:cNvPr>
          <p:cNvSpPr/>
          <p:nvPr/>
        </p:nvSpPr>
        <p:spPr>
          <a:xfrm>
            <a:off x="3633449" y="2723615"/>
            <a:ext cx="892065" cy="854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A650A5-C9D4-D389-BB7E-FBAD2AF9E5F3}"/>
              </a:ext>
            </a:extLst>
          </p:cNvPr>
          <p:cNvSpPr/>
          <p:nvPr/>
        </p:nvSpPr>
        <p:spPr>
          <a:xfrm>
            <a:off x="7706685" y="2723615"/>
            <a:ext cx="892065" cy="854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59F632-6C55-34A3-A066-879D8230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DED8A6-DF7A-044F-42BD-A3879403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13</a:t>
            </a:fld>
            <a:endParaRPr lang="en-US"/>
          </a:p>
        </p:txBody>
      </p:sp>
      <p:pic>
        <p:nvPicPr>
          <p:cNvPr id="12" name="Content Placeholder 4" descr="A yellow circle and purple triangle&#10;&#10;Description automatically generated">
            <a:extLst>
              <a:ext uri="{FF2B5EF4-FFF2-40B4-BE49-F238E27FC236}">
                <a16:creationId xmlns:a16="http://schemas.microsoft.com/office/drawing/2014/main" id="{E5A3C2C8-CCC2-65F3-F245-9B16F6A2F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8" y="4362019"/>
            <a:ext cx="5185064" cy="2155588"/>
          </a:xfr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151AB2-C490-44B1-70EF-C5C6646F7236}"/>
              </a:ext>
            </a:extLst>
          </p:cNvPr>
          <p:cNvCxnSpPr>
            <a:cxnSpLocks/>
          </p:cNvCxnSpPr>
          <p:nvPr/>
        </p:nvCxnSpPr>
        <p:spPr>
          <a:xfrm>
            <a:off x="2983476" y="4477692"/>
            <a:ext cx="959132" cy="91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A98DBC-B440-B48A-0CAC-00CFA7A554AB}"/>
              </a:ext>
            </a:extLst>
          </p:cNvPr>
          <p:cNvCxnSpPr>
            <a:cxnSpLocks/>
          </p:cNvCxnSpPr>
          <p:nvPr/>
        </p:nvCxnSpPr>
        <p:spPr>
          <a:xfrm flipH="1">
            <a:off x="5735782" y="4554187"/>
            <a:ext cx="160317" cy="8431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EDEA8D-7CEE-C89F-D8A9-1DED6150F4BD}"/>
              </a:ext>
            </a:extLst>
          </p:cNvPr>
          <p:cNvCxnSpPr>
            <a:cxnSpLocks/>
          </p:cNvCxnSpPr>
          <p:nvPr/>
        </p:nvCxnSpPr>
        <p:spPr>
          <a:xfrm flipH="1">
            <a:off x="8081158" y="4611400"/>
            <a:ext cx="1419102" cy="1373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25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36E1-5992-48C7-A983-60FD48CA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Wedge Cooling Mechanism</a:t>
            </a:r>
          </a:p>
        </p:txBody>
      </p:sp>
      <p:pic>
        <p:nvPicPr>
          <p:cNvPr id="4" name="Content Placeholder 12" descr="A group of images of light&#10;&#10;Description automatically generated">
            <a:extLst>
              <a:ext uri="{FF2B5EF4-FFF2-40B4-BE49-F238E27FC236}">
                <a16:creationId xmlns:a16="http://schemas.microsoft.com/office/drawing/2014/main" id="{719127E2-0ECA-5AD0-95E6-A5263420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9"/>
          <a:stretch/>
        </p:blipFill>
        <p:spPr>
          <a:xfrm>
            <a:off x="362527" y="1533525"/>
            <a:ext cx="4550716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B6D496-2F7A-D49E-5059-50D5A95C6CBB}"/>
              </a:ext>
            </a:extLst>
          </p:cNvPr>
          <p:cNvSpPr txBox="1">
            <a:spLocks/>
          </p:cNvSpPr>
          <p:nvPr/>
        </p:nvSpPr>
        <p:spPr>
          <a:xfrm>
            <a:off x="1600201" y="5867245"/>
            <a:ext cx="8699500" cy="52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Momentum spread must be reduced before second wedge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83FCA-2E82-6D2B-FAA1-10EE69B2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645D9-779C-EF68-FB5B-E78BF2D3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72FC9-EA74-3160-AB4A-39B1AE225551}"/>
              </a:ext>
            </a:extLst>
          </p:cNvPr>
          <p:cNvSpPr txBox="1"/>
          <p:nvPr/>
        </p:nvSpPr>
        <p:spPr>
          <a:xfrm>
            <a:off x="5476874" y="1950047"/>
            <a:ext cx="5915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Emittance in axis of wedge (x) decreases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09688-6A11-A2CA-0C4F-F4D713E6F3DC}"/>
              </a:ext>
            </a:extLst>
          </p:cNvPr>
          <p:cNvSpPr txBox="1"/>
          <p:nvPr/>
        </p:nvSpPr>
        <p:spPr>
          <a:xfrm>
            <a:off x="5476874" y="3293695"/>
            <a:ext cx="5565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Emittance in second transverse axis (y) unchanged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C1C43-2E5E-E30E-315B-A9056CD86C92}"/>
              </a:ext>
            </a:extLst>
          </p:cNvPr>
          <p:cNvSpPr txBox="1"/>
          <p:nvPr/>
        </p:nvSpPr>
        <p:spPr>
          <a:xfrm>
            <a:off x="5476874" y="4707213"/>
            <a:ext cx="5915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Emittance in longitudinal (z) axis increases due to increased spread in momentum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389853-4DE1-F097-DCAF-A40993CF0778}"/>
              </a:ext>
            </a:extLst>
          </p:cNvPr>
          <p:cNvSpPr/>
          <p:nvPr/>
        </p:nvSpPr>
        <p:spPr>
          <a:xfrm>
            <a:off x="5031580" y="2018199"/>
            <a:ext cx="407194" cy="350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EED9187-32D6-85E1-1311-B8996694E6EA}"/>
              </a:ext>
            </a:extLst>
          </p:cNvPr>
          <p:cNvSpPr/>
          <p:nvPr/>
        </p:nvSpPr>
        <p:spPr>
          <a:xfrm>
            <a:off x="5031580" y="3534172"/>
            <a:ext cx="407194" cy="350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09D3BFF-0DC5-F7BF-B7C9-1BD516ED0C86}"/>
              </a:ext>
            </a:extLst>
          </p:cNvPr>
          <p:cNvSpPr/>
          <p:nvPr/>
        </p:nvSpPr>
        <p:spPr>
          <a:xfrm>
            <a:off x="5031580" y="4947690"/>
            <a:ext cx="407194" cy="350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4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AA51-8290-4B63-A829-44283172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Phase Rotation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62151-DEE8-0B02-55C5-7937427C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Particles travel through drift channel – correlation between z and </a:t>
            </a:r>
            <a:r>
              <a:rPr lang="en-US" dirty="0" err="1"/>
              <a:t>Pz</a:t>
            </a:r>
            <a:endParaRPr lang="en-US" dirty="0"/>
          </a:p>
          <a:p>
            <a:r>
              <a:rPr lang="en-US" dirty="0"/>
              <a:t>RF cavity applies time-varying E-field – decelerates faster muons and accelerates slower muons</a:t>
            </a:r>
          </a:p>
          <a:p>
            <a:r>
              <a:rPr lang="en-US" dirty="0"/>
              <a:t>Decreases longitudinal momentum spread at the cost of increasing longitudinal position spread (longitudinal emittance unchanged)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8F5B-068F-8FBC-21B5-D9F1D9AF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8190" y="4146436"/>
            <a:ext cx="2243448" cy="2243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042B3-6B38-D329-A1F6-959530C1E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420" y="4146437"/>
            <a:ext cx="2243447" cy="224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BC080-AE19-D0AA-7BB6-3564FC2A6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961" y="4146436"/>
            <a:ext cx="2243448" cy="224344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A771D9A-99EF-AFDA-F974-1271C416D9ED}"/>
              </a:ext>
            </a:extLst>
          </p:cNvPr>
          <p:cNvSpPr/>
          <p:nvPr/>
        </p:nvSpPr>
        <p:spPr>
          <a:xfrm>
            <a:off x="3630617" y="4841399"/>
            <a:ext cx="892065" cy="854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96407E-8AA1-4673-E815-F3AEBF6DA4D9}"/>
              </a:ext>
            </a:extLst>
          </p:cNvPr>
          <p:cNvSpPr/>
          <p:nvPr/>
        </p:nvSpPr>
        <p:spPr>
          <a:xfrm>
            <a:off x="7097767" y="4840731"/>
            <a:ext cx="892065" cy="854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4364709-9BFC-D30F-786E-041DE9FE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8F3035-2336-86E5-2391-778B468C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AC65E-8EAB-216C-FF19-1B143138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Simulation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FA17-4599-BADC-DA5C-C47D63AE6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r>
              <a:rPr lang="en-US" dirty="0"/>
              <a:t>Simulated using G4Beamline software</a:t>
            </a:r>
          </a:p>
          <a:p>
            <a:r>
              <a:rPr lang="en-US" dirty="0"/>
              <a:t>Optimization conducted using Nelder-Mead method (</a:t>
            </a:r>
            <a:r>
              <a:rPr lang="en-US" dirty="0" err="1"/>
              <a:t>scipy</a:t>
            </a:r>
            <a:r>
              <a:rPr lang="en-US" dirty="0"/>
              <a:t>)</a:t>
            </a:r>
          </a:p>
          <a:p>
            <a:r>
              <a:rPr lang="en-US" dirty="0"/>
              <a:t>Optimized 1</a:t>
            </a:r>
            <a:r>
              <a:rPr lang="en-US" baseline="30000" dirty="0"/>
              <a:t>st</a:t>
            </a:r>
            <a:r>
              <a:rPr lang="en-US" dirty="0"/>
              <a:t> wedge, drift length, RF cavity, and 2</a:t>
            </a:r>
            <a:r>
              <a:rPr lang="en-US" baseline="30000" dirty="0"/>
              <a:t>nd</a:t>
            </a:r>
            <a:r>
              <a:rPr lang="en-US" dirty="0"/>
              <a:t> wedge sequentially</a:t>
            </a:r>
          </a:p>
        </p:txBody>
      </p:sp>
      <p:pic>
        <p:nvPicPr>
          <p:cNvPr id="8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17E657C2-F47E-92AA-9847-18414C288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04" y="3302401"/>
            <a:ext cx="7507180" cy="30549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E8B1B-9439-769E-E4AE-A32F2922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D7047-D85E-4BEF-144F-BFA9C9A3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urple and grey object with a light coming out of it&#10;&#10;Description automatically generated">
            <a:extLst>
              <a:ext uri="{FF2B5EF4-FFF2-40B4-BE49-F238E27FC236}">
                <a16:creationId xmlns:a16="http://schemas.microsoft.com/office/drawing/2014/main" id="{A7C16697-C5B5-2ECD-0A5F-B2B010E75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3" y="3617676"/>
            <a:ext cx="2018610" cy="2424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789B2-3AB0-972D-7F02-A12F6E22553A}"/>
              </a:ext>
            </a:extLst>
          </p:cNvPr>
          <p:cNvSpPr txBox="1"/>
          <p:nvPr/>
        </p:nvSpPr>
        <p:spPr>
          <a:xfrm>
            <a:off x="2624447" y="3675690"/>
            <a:ext cx="163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Left: Example G4Beamline simulation</a:t>
            </a:r>
          </a:p>
          <a:p>
            <a:endParaRPr lang="en-US" dirty="0"/>
          </a:p>
          <a:p>
            <a:r>
              <a:rPr lang="en-US" dirty="0"/>
              <a:t>Right: Optimal parameters for the first and second wedges</a:t>
            </a:r>
          </a:p>
        </p:txBody>
      </p:sp>
    </p:spTree>
    <p:extLst>
      <p:ext uri="{BB962C8B-B14F-4D97-AF65-F5344CB8AC3E}">
        <p14:creationId xmlns:p14="http://schemas.microsoft.com/office/powerpoint/2010/main" val="427665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B5ED-5AF6-EDBC-B18A-B5384740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Caveats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060B-FA8C-332D-4D7A-CA51547A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5199"/>
          </a:xfrm>
        </p:spPr>
        <p:txBody>
          <a:bodyPr>
            <a:normAutofit/>
          </a:bodyPr>
          <a:lstStyle/>
          <a:p>
            <a:r>
              <a:rPr lang="en-US" dirty="0"/>
              <a:t>Magnets for focusing, beam transport, and bending were not designed – idealized versions assumed</a:t>
            </a:r>
          </a:p>
          <a:p>
            <a:pPr lvl="1"/>
            <a:r>
              <a:rPr lang="en-US" dirty="0"/>
              <a:t>Required magnet strengths not precisely known</a:t>
            </a:r>
          </a:p>
          <a:p>
            <a:r>
              <a:rPr lang="en-US" dirty="0"/>
              <a:t>Only longitudinal behavior was considered in the RF cavity</a:t>
            </a:r>
          </a:p>
          <a:p>
            <a:r>
              <a:rPr lang="en-US" dirty="0"/>
              <a:t>Losses from muon decays and inter-particle interactions ignored</a:t>
            </a:r>
          </a:p>
        </p:txBody>
      </p:sp>
      <p:pic>
        <p:nvPicPr>
          <p:cNvPr id="59" name="Content Placeholder 4" descr="A group of white rectangular shapes with black text&#10;&#10;Description automatically generated">
            <a:extLst>
              <a:ext uri="{FF2B5EF4-FFF2-40B4-BE49-F238E27FC236}">
                <a16:creationId xmlns:a16="http://schemas.microsoft.com/office/drawing/2014/main" id="{11950478-391C-BA4D-6E1C-50693FCB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" y="3784998"/>
            <a:ext cx="11376024" cy="284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99356-D025-CF2A-901F-31F96F9B56D1}"/>
              </a:ext>
            </a:extLst>
          </p:cNvPr>
          <p:cNvSpPr txBox="1"/>
          <p:nvPr/>
        </p:nvSpPr>
        <p:spPr>
          <a:xfrm>
            <a:off x="331086" y="5773438"/>
            <a:ext cx="4124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Green</a:t>
            </a:r>
            <a:r>
              <a:rPr lang="en-US" sz="1600" dirty="0"/>
              <a:t>: Step simulated in G4Beamline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Orange</a:t>
            </a:r>
            <a:r>
              <a:rPr lang="en-US" sz="1600" dirty="0"/>
              <a:t>: Step not simulated; assumptions made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362B82-916B-D2AE-01DB-8A8F215F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B25054-BC74-AB10-AD78-A8968A29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5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BCC4C3-9C60-5A33-21F3-12E2029B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20B0C9-80DA-B53C-2AF5-A2076DB1E188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245431" cy="257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Optimized conceptual design</a:t>
            </a:r>
          </a:p>
          <a:p>
            <a:r>
              <a:rPr lang="en-US" dirty="0"/>
              <a:t>Achieved lower transverse emittance (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x</a:t>
            </a:r>
            <a:r>
              <a:rPr lang="en-US" dirty="0"/>
              <a:t>) than previous best results (</a:t>
            </a: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  <a:p>
            <a:r>
              <a:rPr lang="en-US" dirty="0"/>
              <a:t>Demonstrated cooling from first and second wedges</a:t>
            </a:r>
          </a:p>
        </p:txBody>
      </p:sp>
      <p:pic>
        <p:nvPicPr>
          <p:cNvPr id="11" name="emittancePath_RedX_BlueX.pdf" descr="emittancePath_RedX_BlueX.pdf">
            <a:extLst>
              <a:ext uri="{FF2B5EF4-FFF2-40B4-BE49-F238E27FC236}">
                <a16:creationId xmlns:a16="http://schemas.microsoft.com/office/drawing/2014/main" id="{3BE6588C-DB17-772B-AD9C-535A91B0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95" y="549191"/>
            <a:ext cx="4388912" cy="36767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43CE1-088B-A47F-33C5-3B52D15D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E22710-8CB6-5D21-1ADA-46A5C796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2CA0A3-A64A-2769-D0B2-9B430BCBBEF9}"/>
              </a:ext>
            </a:extLst>
          </p:cNvPr>
          <p:cNvGrpSpPr/>
          <p:nvPr/>
        </p:nvGrpSpPr>
        <p:grpSpPr>
          <a:xfrm>
            <a:off x="1060935" y="4262589"/>
            <a:ext cx="10070130" cy="2046219"/>
            <a:chOff x="348415" y="4397071"/>
            <a:chExt cx="10070130" cy="2046219"/>
          </a:xfrm>
        </p:grpSpPr>
        <p:pic>
          <p:nvPicPr>
            <p:cNvPr id="7" name="Picture 6" descr="A close-up of a sign&#10;&#10;Description automatically generated">
              <a:extLst>
                <a:ext uri="{FF2B5EF4-FFF2-40B4-BE49-F238E27FC236}">
                  <a16:creationId xmlns:a16="http://schemas.microsoft.com/office/drawing/2014/main" id="{A65ACC62-48EF-4124-49B3-C8BB7C6BA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96"/>
            <a:stretch/>
          </p:blipFill>
          <p:spPr>
            <a:xfrm>
              <a:off x="348415" y="4397071"/>
              <a:ext cx="4265149" cy="2046219"/>
            </a:xfrm>
            <a:prstGeom prst="rect">
              <a:avLst/>
            </a:prstGeom>
          </p:spPr>
        </p:pic>
        <p:pic>
          <p:nvPicPr>
            <p:cNvPr id="9" name="Picture 8" descr="A close-up of a sign&#10;&#10;Description automatically generated">
              <a:extLst>
                <a:ext uri="{FF2B5EF4-FFF2-40B4-BE49-F238E27FC236}">
                  <a16:creationId xmlns:a16="http://schemas.microsoft.com/office/drawing/2014/main" id="{845C5968-41F2-D130-C0D1-DE070F080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01"/>
            <a:stretch/>
          </p:blipFill>
          <p:spPr>
            <a:xfrm>
              <a:off x="4613564" y="4397071"/>
              <a:ext cx="5804981" cy="204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61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996B-CCBD-05B5-3A0E-1943BEEA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93E22-807A-461E-B04F-8A6875063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simulation and optimization</a:t>
            </a:r>
          </a:p>
          <a:p>
            <a:pPr lvl="1"/>
            <a:r>
              <a:rPr lang="en-US" dirty="0"/>
              <a:t>Include magnets in simulation to reduce assumptions</a:t>
            </a:r>
          </a:p>
          <a:p>
            <a:pPr lvl="1"/>
            <a:r>
              <a:rPr lang="en-US" dirty="0"/>
              <a:t>Global optimization using Bayesian methods and surrogate modelling</a:t>
            </a:r>
          </a:p>
          <a:p>
            <a:pPr lvl="1"/>
            <a:r>
              <a:rPr lang="en-US" dirty="0"/>
              <a:t>Validate results </a:t>
            </a:r>
            <a:r>
              <a:rPr lang="en-US" dirty="0" err="1"/>
              <a:t>v.s</a:t>
            </a:r>
            <a:r>
              <a:rPr lang="en-US" dirty="0"/>
              <a:t>. particle count and other parameters</a:t>
            </a:r>
          </a:p>
          <a:p>
            <a:r>
              <a:rPr lang="en-US" dirty="0"/>
              <a:t>Combine wedges with other cooling methods</a:t>
            </a:r>
          </a:p>
          <a:p>
            <a:r>
              <a:rPr lang="en-US" dirty="0"/>
              <a:t>Demonstrators for wedge cooling technology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41F21-D48B-8DBC-D6B6-5D61D19A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B6047-95B4-1709-C155-BCD962D2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7C67B44-B83E-70F5-E55F-DD850181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72" y="4640482"/>
            <a:ext cx="1436919" cy="1436919"/>
          </a:xfrm>
          <a:prstGeom prst="rect">
            <a:avLst/>
          </a:prstGeom>
        </p:spPr>
      </p:pic>
      <p:pic>
        <p:nvPicPr>
          <p:cNvPr id="9" name="Picture 8" descr="A person with short dark hair wearing a striped shirt&#10;&#10;Description automatically generated">
            <a:extLst>
              <a:ext uri="{FF2B5EF4-FFF2-40B4-BE49-F238E27FC236}">
                <a16:creationId xmlns:a16="http://schemas.microsoft.com/office/drawing/2014/main" id="{C4783804-D88A-7C85-231A-6B8D40256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51" y="4640481"/>
            <a:ext cx="1436919" cy="1436919"/>
          </a:xfrm>
          <a:prstGeom prst="rect">
            <a:avLst/>
          </a:prstGeom>
        </p:spPr>
      </p:pic>
      <p:pic>
        <p:nvPicPr>
          <p:cNvPr id="11" name="Picture 10" descr="A person in a red shirt&#10;&#10;Description automatically generated">
            <a:extLst>
              <a:ext uri="{FF2B5EF4-FFF2-40B4-BE49-F238E27FC236}">
                <a16:creationId xmlns:a16="http://schemas.microsoft.com/office/drawing/2014/main" id="{3F136635-342A-41BE-712E-8AF70D868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9" b="26153"/>
          <a:stretch/>
        </p:blipFill>
        <p:spPr>
          <a:xfrm>
            <a:off x="7424845" y="4640481"/>
            <a:ext cx="1436919" cy="143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101AC7-010B-FF1C-4EFC-E35893C75175}"/>
              </a:ext>
            </a:extLst>
          </p:cNvPr>
          <p:cNvSpPr txBox="1"/>
          <p:nvPr/>
        </p:nvSpPr>
        <p:spPr>
          <a:xfrm>
            <a:off x="3775085" y="6065530"/>
            <a:ext cx="143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Dr. Karri </a:t>
            </a:r>
            <a:r>
              <a:rPr lang="en-US" sz="1200" dirty="0" err="1"/>
              <a:t>DiPetrillo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B4F8E-EE13-7F98-09BE-F56BDB124706}"/>
              </a:ext>
            </a:extLst>
          </p:cNvPr>
          <p:cNvSpPr txBox="1"/>
          <p:nvPr/>
        </p:nvSpPr>
        <p:spPr>
          <a:xfrm>
            <a:off x="5596259" y="6074639"/>
            <a:ext cx="143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Anthony Badea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B0037-2998-1618-B0AE-56BCDEF9430E}"/>
              </a:ext>
            </a:extLst>
          </p:cNvPr>
          <p:cNvSpPr txBox="1"/>
          <p:nvPr/>
        </p:nvSpPr>
        <p:spPr>
          <a:xfrm>
            <a:off x="7430611" y="6077400"/>
            <a:ext cx="143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Ryan Michaud</a:t>
            </a:r>
          </a:p>
        </p:txBody>
      </p:sp>
    </p:spTree>
    <p:extLst>
      <p:ext uri="{BB962C8B-B14F-4D97-AF65-F5344CB8AC3E}">
        <p14:creationId xmlns:p14="http://schemas.microsoft.com/office/powerpoint/2010/main" val="297332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6923-1852-807B-77F2-761C83E9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What is a Muon Collider?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042C-4846-6B26-F59D-DF3B23E6A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particle accelerator colliding muons and antimuons</a:t>
            </a:r>
          </a:p>
          <a:p>
            <a:r>
              <a:rPr lang="en-US" dirty="0"/>
              <a:t>Current particle accelerators use protons or electrons</a:t>
            </a:r>
          </a:p>
          <a:p>
            <a:pPr lvl="1"/>
            <a:r>
              <a:rPr lang="en-US" dirty="0"/>
              <a:t>Electrons lose energy to radiation – harder to reach high energy</a:t>
            </a:r>
          </a:p>
          <a:p>
            <a:pPr lvl="1"/>
            <a:r>
              <a:rPr lang="en-US" dirty="0"/>
              <a:t>Protons are composite particles – collisions more complex</a:t>
            </a:r>
          </a:p>
          <a:p>
            <a:r>
              <a:rPr lang="en-US" dirty="0"/>
              <a:t>Muons are high mass, elementary particles – best of both worlds</a:t>
            </a:r>
          </a:p>
          <a:p>
            <a:r>
              <a:rPr lang="en-US" dirty="0"/>
              <a:t>Potential to reach new energy scale (10 </a:t>
            </a:r>
            <a:r>
              <a:rPr lang="en-US" dirty="0" err="1"/>
              <a:t>TeV</a:t>
            </a:r>
            <a:r>
              <a:rPr lang="en-US" dirty="0"/>
              <a:t>) with smaller footprint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0C8DA-A361-6420-86D1-7DAF6AD8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6E2B4-FDAD-91A4-2BED-6056A6C5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641547-0CC3-12A1-15D0-DFFF94CC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A72AF-67A5-CB74-C5B8-8067CA92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8895-0101-BFD7-389C-5DAD4954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6C0C6A-B79F-649D-DEE0-C450BEA1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15083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707EA-CAB4-9D7A-5CE0-D3ACDB6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9843-8D8A-4C3F-AAF2-7F926ECF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89FC4F-31E6-6372-E15A-66965567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3263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7CFF2-FE38-FCB4-90C4-2EEE5A6B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C8DA-99F8-F891-4E6F-A39F9C29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Baseline Graphs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9C61C88E-B922-1112-84BA-7EBF2420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8" y="1690688"/>
            <a:ext cx="5674507" cy="4309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9F39D-3391-C7B5-C9BF-03E5E5076382}"/>
              </a:ext>
            </a:extLst>
          </p:cNvPr>
          <p:cNvSpPr txBox="1"/>
          <p:nvPr/>
        </p:nvSpPr>
        <p:spPr>
          <a:xfrm>
            <a:off x="2750414" y="5985898"/>
            <a:ext cx="210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1612.08960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4FC7B-009F-E4F5-6DF5-3AAA33DF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F760B-3E7E-A0BB-83DE-6FA69DCF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BC24C331-491F-973B-4883-53A9E92C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8" y="2067005"/>
            <a:ext cx="4859333" cy="355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AD21B-8BC4-4632-20B1-164DF8BA7DF9}"/>
              </a:ext>
            </a:extLst>
          </p:cNvPr>
          <p:cNvSpPr txBox="1"/>
          <p:nvPr/>
        </p:nvSpPr>
        <p:spPr>
          <a:xfrm>
            <a:off x="8608907" y="5926522"/>
            <a:ext cx="210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10.1103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9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F059-CF32-ABB5-E95C-93D6B572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7B49-A228-1998-1547-436C4FDC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What is a Muon Collider?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54405-E54A-EC00-3BA9-A809A375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D87CB-1701-5CB3-A2FD-A1418ABC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5D20EC50-A563-4FE1-47EF-71B61ACB0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/>
          <a:stretch/>
        </p:blipFill>
        <p:spPr>
          <a:xfrm>
            <a:off x="2782324" y="1482870"/>
            <a:ext cx="6627352" cy="47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rPr lang="en-US" dirty="0"/>
              <a:t>Muon production</a:t>
            </a:r>
            <a:endParaRPr dirty="0"/>
          </a:p>
        </p:txBody>
      </p:sp>
      <p:sp>
        <p:nvSpPr>
          <p:cNvPr id="10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199" y="1825625"/>
            <a:ext cx="9946908" cy="1603376"/>
          </a:xfrm>
          <a:prstGeom prst="rect">
            <a:avLst/>
          </a:prstGeom>
        </p:spPr>
        <p:txBody>
          <a:bodyPr/>
          <a:lstStyle/>
          <a:p>
            <a:r>
              <a:rPr dirty="0"/>
              <a:t>Muons are unstable, must produce, accelerate, and collide them before they decay</a:t>
            </a:r>
            <a:endParaRPr lang="en-US" dirty="0"/>
          </a:p>
          <a:p>
            <a:r>
              <a:rPr lang="en-US" dirty="0"/>
              <a:t>Proton-target collisions produce pions, which decay into muons</a:t>
            </a:r>
            <a:endParaRPr dirty="0"/>
          </a:p>
        </p:txBody>
      </p:sp>
      <p:pic>
        <p:nvPicPr>
          <p:cNvPr id="10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4" y="3452101"/>
            <a:ext cx="10887312" cy="2764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D0D91-C02B-2E2F-D374-9A6CB097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5EBE6-BDF9-4433-3BD9-F7F2648B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rPr lang="en-US" dirty="0"/>
              <a:t>Muon production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D0D91-C02B-2E2F-D374-9A6CB097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5EBE6-BDF9-4433-3BD9-F7F2648B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 descr="A diagram of a magnet&#10;&#10;Description automatically generated">
            <a:extLst>
              <a:ext uri="{FF2B5EF4-FFF2-40B4-BE49-F238E27FC236}">
                <a16:creationId xmlns:a16="http://schemas.microsoft.com/office/drawing/2014/main" id="{678F92E1-1E50-7DE7-0E98-3BA673E6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9" y="1841217"/>
            <a:ext cx="9799621" cy="3942377"/>
          </a:xfrm>
        </p:spPr>
      </p:pic>
    </p:spTree>
    <p:extLst>
      <p:ext uri="{BB962C8B-B14F-4D97-AF65-F5344CB8AC3E}">
        <p14:creationId xmlns:p14="http://schemas.microsoft.com/office/powerpoint/2010/main" val="64050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r>
              <a:rPr dirty="0"/>
              <a:t>Emittance and Cooling</a:t>
            </a:r>
          </a:p>
        </p:txBody>
      </p:sp>
      <p:sp>
        <p:nvSpPr>
          <p:cNvPr id="11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872352" cy="3052126"/>
          </a:xfrm>
          <a:prstGeom prst="rect">
            <a:avLst/>
          </a:prstGeom>
        </p:spPr>
        <p:txBody>
          <a:bodyPr/>
          <a:lstStyle/>
          <a:p>
            <a:r>
              <a:rPr dirty="0"/>
              <a:t>Initially high variance in muon position and momentum – measured by </a:t>
            </a:r>
            <a:r>
              <a:rPr i="1" dirty="0"/>
              <a:t>emittance</a:t>
            </a:r>
            <a:r>
              <a:rPr dirty="0"/>
              <a:t> </a:t>
            </a:r>
            <a:endParaRPr lang="en-US" dirty="0"/>
          </a:p>
          <a:p>
            <a:r>
              <a:rPr lang="en-US" dirty="0"/>
              <a:t>Emittance measured in longitudinal (parallel to beam) and transverse (perpendicular to beam) axes</a:t>
            </a:r>
          </a:p>
          <a:p>
            <a:r>
              <a:rPr dirty="0"/>
              <a:t>Reducing emittance is important for maximizing luminosity; this process is known as </a:t>
            </a:r>
            <a:r>
              <a:rPr i="1" dirty="0"/>
              <a:t>cooling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F99B-2FCA-3A5B-5AB7-759B42E2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10B57-8EB4-2DD9-BE32-F8481E94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A39D70-1CEF-7BEC-D2E3-6ED28130BECB}"/>
              </a:ext>
            </a:extLst>
          </p:cNvPr>
          <p:cNvGrpSpPr/>
          <p:nvPr/>
        </p:nvGrpSpPr>
        <p:grpSpPr>
          <a:xfrm>
            <a:off x="2425373" y="4699621"/>
            <a:ext cx="3670627" cy="1426736"/>
            <a:chOff x="2425373" y="4699621"/>
            <a:chExt cx="3670627" cy="14267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7E756C-C99C-B346-8420-25BBEDFC1878}"/>
                </a:ext>
              </a:extLst>
            </p:cNvPr>
            <p:cNvSpPr/>
            <p:nvPr/>
          </p:nvSpPr>
          <p:spPr>
            <a:xfrm>
              <a:off x="4696690" y="5545775"/>
              <a:ext cx="950027" cy="445325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~1035 cm-2 s-1">
                  <a:extLst>
                    <a:ext uri="{FF2B5EF4-FFF2-40B4-BE49-F238E27FC236}">
                      <a16:creationId xmlns:a16="http://schemas.microsoft.com/office/drawing/2014/main" id="{AFC41C74-159B-CB7B-8A94-91BC42D567A7}"/>
                    </a:ext>
                  </a:extLst>
                </p:cNvPr>
                <p:cNvSpPr txBox="1"/>
                <p:nvPr/>
              </p:nvSpPr>
              <p:spPr>
                <a:xfrm>
                  <a:off x="2425373" y="4699621"/>
                  <a:ext cx="3670627" cy="14267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spcBef>
                      <a:spcPts val="2000"/>
                    </a:spcBef>
                    <a:defRPr sz="5900"/>
                  </a:pPr>
                  <a14:m>
                    <m:oMath xmlns:m="http://schemas.openxmlformats.org/officeDocument/2006/math"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⟩=</m:t>
                      </m:r>
                      <m:f>
                        <m:f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sz="44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~1035 cm-2 s-1">
                  <a:extLst>
                    <a:ext uri="{FF2B5EF4-FFF2-40B4-BE49-F238E27FC236}">
                      <a16:creationId xmlns:a16="http://schemas.microsoft.com/office/drawing/2014/main" id="{AFC41C74-159B-CB7B-8A94-91BC42D56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373" y="4699621"/>
                  <a:ext cx="3670627" cy="14267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03E96C-A6EA-452B-1C70-EFCD30ED80FF}"/>
              </a:ext>
            </a:extLst>
          </p:cNvPr>
          <p:cNvGrpSpPr/>
          <p:nvPr/>
        </p:nvGrpSpPr>
        <p:grpSpPr>
          <a:xfrm>
            <a:off x="8726582" y="1027906"/>
            <a:ext cx="3337327" cy="3931842"/>
            <a:chOff x="8565903" y="316850"/>
            <a:chExt cx="3337327" cy="3931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2FA82-53AE-3306-427D-DA419D66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65903" y="963181"/>
              <a:ext cx="3285511" cy="328551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987A7A4-14DE-C48E-741B-EDAAFDA63334}"/>
                </a:ext>
              </a:extLst>
            </p:cNvPr>
            <p:cNvSpPr/>
            <p:nvPr/>
          </p:nvSpPr>
          <p:spPr>
            <a:xfrm rot="2913506">
              <a:off x="9671605" y="1910842"/>
              <a:ext cx="1720051" cy="95813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0DDD7-73F7-F6E4-9B2C-209DCE6723BD}"/>
                </a:ext>
              </a:extLst>
            </p:cNvPr>
            <p:cNvSpPr txBox="1"/>
            <p:nvPr/>
          </p:nvSpPr>
          <p:spPr>
            <a:xfrm>
              <a:off x="9160030" y="31685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Emittance = area of distribution in phase-space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DDB48C-0D61-3DEC-9B74-8BEFF0B6A2FA}"/>
                </a:ext>
              </a:extLst>
            </p:cNvPr>
            <p:cNvCxnSpPr/>
            <p:nvPr/>
          </p:nvCxnSpPr>
          <p:spPr>
            <a:xfrm>
              <a:off x="10531630" y="963181"/>
              <a:ext cx="0" cy="59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879BFB-EF5D-938C-BB61-EFD3CA352DCC}"/>
              </a:ext>
            </a:extLst>
          </p:cNvPr>
          <p:cNvSpPr/>
          <p:nvPr/>
        </p:nvSpPr>
        <p:spPr>
          <a:xfrm>
            <a:off x="5848597" y="5545775"/>
            <a:ext cx="765959" cy="44532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6C276-4045-5CD1-2486-0397021BFCBF}"/>
              </a:ext>
            </a:extLst>
          </p:cNvPr>
          <p:cNvSpPr txBox="1"/>
          <p:nvPr/>
        </p:nvSpPr>
        <p:spPr>
          <a:xfrm>
            <a:off x="6715496" y="5445271"/>
            <a:ext cx="282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Variances in position related to transverse emittance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84B8-7E2B-A40C-2F30-2E8A9849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Ionization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D030-E869-B740-8B54-3F491BD5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429"/>
            <a:ext cx="6589816" cy="4454305"/>
          </a:xfrm>
        </p:spPr>
        <p:txBody>
          <a:bodyPr>
            <a:normAutofit/>
          </a:bodyPr>
          <a:lstStyle/>
          <a:p>
            <a:r>
              <a:rPr lang="en-US" dirty="0"/>
              <a:t>Used because of short lifetime of muon</a:t>
            </a:r>
          </a:p>
          <a:p>
            <a:r>
              <a:rPr lang="en-US" dirty="0"/>
              <a:t>Beam passed through matter, loses energy through ionization</a:t>
            </a:r>
          </a:p>
          <a:p>
            <a:r>
              <a:rPr lang="en-US" dirty="0"/>
              <a:t>Momentum reduced in all axes (transverse and longitudinal)</a:t>
            </a:r>
          </a:p>
          <a:p>
            <a:r>
              <a:rPr lang="en-US" dirty="0"/>
              <a:t>Beam is then reaccelerated with RF cavity </a:t>
            </a:r>
          </a:p>
          <a:p>
            <a:r>
              <a:rPr lang="en-US" dirty="0"/>
              <a:t>Ends with greater proportion of momentum in longitudinal direction, achieving cooling</a:t>
            </a:r>
          </a:p>
        </p:txBody>
      </p:sp>
      <p:pic>
        <p:nvPicPr>
          <p:cNvPr id="11" name="Picture 10" descr="A diagram of a blue and purple device&#10;&#10;Description automatically generated with medium confidence">
            <a:extLst>
              <a:ext uri="{FF2B5EF4-FFF2-40B4-BE49-F238E27FC236}">
                <a16:creationId xmlns:a16="http://schemas.microsoft.com/office/drawing/2014/main" id="{F63D19E5-9E62-C018-CE46-260C7350E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09" y="3808217"/>
            <a:ext cx="4602596" cy="246465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B1A684-FD81-DA31-10DD-F8DE3DAB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1440E6-F1F9-AE2E-01C8-86A8FFF9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B2A7-842D-FC91-1FF5-4463109E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86" y="1630905"/>
            <a:ext cx="4380442" cy="1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478D-7C39-8FE9-C46B-FE680C1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Final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CB96-5A9A-6830-AE4D-8A049499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75136" cy="32314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Cooling occurs in several stages</a:t>
            </a:r>
          </a:p>
          <a:p>
            <a:r>
              <a:rPr lang="en-US" dirty="0"/>
              <a:t>Initial stages reduce emittance in all axes (6D cooling)</a:t>
            </a:r>
          </a:p>
          <a:p>
            <a:r>
              <a:rPr lang="en-US" dirty="0"/>
              <a:t>Final cooling reduces transverse emittance, longitudinal emittance allowed to grow (4D cooling)</a:t>
            </a:r>
          </a:p>
          <a:p>
            <a:r>
              <a:rPr lang="en-US" dirty="0"/>
              <a:t>Target emittance around 30 </a:t>
            </a:r>
            <a:r>
              <a:rPr lang="el-GR" dirty="0"/>
              <a:t>μ</a:t>
            </a:r>
            <a:r>
              <a:rPr lang="en-US" dirty="0"/>
              <a:t>m transverse, 100 mm longitudinal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C02264-5CA3-D09D-33CA-5CB79CA7376B}"/>
              </a:ext>
            </a:extLst>
          </p:cNvPr>
          <p:cNvGrpSpPr>
            <a:grpSpLocks noChangeAspect="1"/>
          </p:cNvGrpSpPr>
          <p:nvPr/>
        </p:nvGrpSpPr>
        <p:grpSpPr>
          <a:xfrm>
            <a:off x="6636340" y="1189448"/>
            <a:ext cx="5376131" cy="4503758"/>
            <a:chOff x="8293539" y="1263650"/>
            <a:chExt cx="3550966" cy="2974759"/>
          </a:xfrm>
        </p:grpSpPr>
        <p:pic>
          <p:nvPicPr>
            <p:cNvPr id="9" name="emittancePath_RedX.pdf" descr="emittancePath_RedX.pdf">
              <a:extLst>
                <a:ext uri="{FF2B5EF4-FFF2-40B4-BE49-F238E27FC236}">
                  <a16:creationId xmlns:a16="http://schemas.microsoft.com/office/drawing/2014/main" id="{C6929648-435F-A2D5-0CE6-2CF64A5C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293539" y="1263650"/>
              <a:ext cx="3550966" cy="2974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EB428B-308C-73CD-7471-708AFD4B4C90}"/>
                </a:ext>
              </a:extLst>
            </p:cNvPr>
            <p:cNvSpPr/>
            <p:nvPr/>
          </p:nvSpPr>
          <p:spPr>
            <a:xfrm>
              <a:off x="9407525" y="1893253"/>
              <a:ext cx="212725" cy="253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B0BAC-692A-B4B7-DEFE-729B11D2016B}"/>
              </a:ext>
            </a:extLst>
          </p:cNvPr>
          <p:cNvGrpSpPr>
            <a:grpSpLocks noChangeAspect="1"/>
          </p:cNvGrpSpPr>
          <p:nvPr/>
        </p:nvGrpSpPr>
        <p:grpSpPr>
          <a:xfrm>
            <a:off x="930443" y="5021407"/>
            <a:ext cx="5290652" cy="1343597"/>
            <a:chOff x="887453" y="3563588"/>
            <a:chExt cx="10996996" cy="2792762"/>
          </a:xfrm>
        </p:grpSpPr>
        <p:pic>
          <p:nvPicPr>
            <p:cNvPr id="11" name="Picture 10" descr="A diagram of a diagram&#10;&#10;Description automatically generated">
              <a:extLst>
                <a:ext uri="{FF2B5EF4-FFF2-40B4-BE49-F238E27FC236}">
                  <a16:creationId xmlns:a16="http://schemas.microsoft.com/office/drawing/2014/main" id="{77B4370E-7676-B4BB-8FDE-6F0818277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53" y="3563588"/>
              <a:ext cx="10996996" cy="279276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C691-A610-BDC1-3808-A45A26E0EDB7}"/>
                </a:ext>
              </a:extLst>
            </p:cNvPr>
            <p:cNvSpPr/>
            <p:nvPr/>
          </p:nvSpPr>
          <p:spPr>
            <a:xfrm>
              <a:off x="6887688" y="4423558"/>
              <a:ext cx="534390" cy="162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4225D65-051D-96D6-53AE-709D8BF6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4BB0749-7F80-BDE0-D89C-B41C4AD7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5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6C6-5EE2-216C-4BA3-63B154EB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Problems with Baseline Final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60C4E-6E84-CF3C-D95A-5CC98D9CB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14070" cy="4351338"/>
              </a:xfrm>
            </p:spPr>
            <p:txBody>
              <a:bodyPr/>
              <a:lstStyle/>
              <a:p>
                <a:r>
                  <a:rPr lang="en-US" dirty="0"/>
                  <a:t>Multiple scattering limits emittance reduction – equilibrium point dependent on momentum and beam width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High field (40-50 T) solenoids required to focus beam – impractical to construct and operate</a:t>
                </a:r>
              </a:p>
              <a:p>
                <a:r>
                  <a:rPr lang="en-US" dirty="0"/>
                  <a:t>Low momentum required – drastically increases longitudinal emittance</a:t>
                </a:r>
              </a:p>
              <a:p>
                <a:r>
                  <a:rPr lang="en-US" dirty="0"/>
                  <a:t>Motivates alternate final cooling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60C4E-6E84-CF3C-D95A-5CC98D9CB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14070" cy="4351338"/>
              </a:xfrm>
              <a:blipFill>
                <a:blip r:embed="rId2"/>
                <a:stretch>
                  <a:fillRect l="-1685" t="-2241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F651CA-F04D-595F-4DB7-F19C25E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Fu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0139A-2FFC-495D-E6BB-2536BD9F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31EF-81CA-4F78-AD75-F932C81BD0E0}" type="slidenum">
              <a:rPr lang="en-US" smtClean="0"/>
              <a:t>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F8A9D2-8CA9-CB71-7483-DBF26B81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251" y="1897782"/>
            <a:ext cx="3596177" cy="9723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DB1B1EB8-3DD0-5D64-B727-18F83EA15C9C}"/>
              </a:ext>
            </a:extLst>
          </p:cNvPr>
          <p:cNvSpPr/>
          <p:nvPr/>
        </p:nvSpPr>
        <p:spPr>
          <a:xfrm>
            <a:off x="7281651" y="2243612"/>
            <a:ext cx="407194" cy="350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7FF88E-97F9-3C63-9691-E0F98D0DA70D}"/>
              </a:ext>
            </a:extLst>
          </p:cNvPr>
          <p:cNvSpPr/>
          <p:nvPr/>
        </p:nvSpPr>
        <p:spPr>
          <a:xfrm>
            <a:off x="9850119" y="1973363"/>
            <a:ext cx="355601" cy="378678"/>
          </a:xfrm>
          <a:prstGeom prst="rect">
            <a:avLst/>
          </a:prstGeom>
          <a:solidFill>
            <a:srgbClr val="FF00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E5020-7C4D-42C3-FAF3-7795FA92668F}"/>
              </a:ext>
            </a:extLst>
          </p:cNvPr>
          <p:cNvSpPr/>
          <p:nvPr/>
        </p:nvSpPr>
        <p:spPr>
          <a:xfrm>
            <a:off x="5918199" y="2655379"/>
            <a:ext cx="355601" cy="378678"/>
          </a:xfrm>
          <a:prstGeom prst="rect">
            <a:avLst/>
          </a:prstGeom>
          <a:solidFill>
            <a:srgbClr val="FF00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B6B900-78DB-B0BE-3C48-1D5024BAAD38}"/>
              </a:ext>
            </a:extLst>
          </p:cNvPr>
          <p:cNvGrpSpPr/>
          <p:nvPr/>
        </p:nvGrpSpPr>
        <p:grpSpPr>
          <a:xfrm>
            <a:off x="8424022" y="3847360"/>
            <a:ext cx="2852193" cy="879068"/>
            <a:chOff x="8500991" y="3473238"/>
            <a:chExt cx="2852193" cy="8790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D3D4AB-36B2-D70D-B790-8549B24D1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0991" y="3473238"/>
              <a:ext cx="2852193" cy="87906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E0714F-80B3-736C-35A5-279988D62CF0}"/>
                </a:ext>
              </a:extLst>
            </p:cNvPr>
            <p:cNvSpPr/>
            <p:nvPr/>
          </p:nvSpPr>
          <p:spPr>
            <a:xfrm>
              <a:off x="8523092" y="3739564"/>
              <a:ext cx="323274" cy="416546"/>
            </a:xfrm>
            <a:prstGeom prst="rect">
              <a:avLst/>
            </a:prstGeom>
            <a:solidFill>
              <a:srgbClr val="FF00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456397-E830-A12F-7E21-2731DB165E9E}"/>
              </a:ext>
            </a:extLst>
          </p:cNvPr>
          <p:cNvSpPr/>
          <p:nvPr/>
        </p:nvSpPr>
        <p:spPr>
          <a:xfrm>
            <a:off x="7281651" y="4111872"/>
            <a:ext cx="407194" cy="350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759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Final Cooling with Thick Wedges for a Muon Collider</vt:lpstr>
      <vt:lpstr>What is a Muon Collider?</vt:lpstr>
      <vt:lpstr>What is a Muon Collider?</vt:lpstr>
      <vt:lpstr>Muon production</vt:lpstr>
      <vt:lpstr>Muon production</vt:lpstr>
      <vt:lpstr>Emittance and Cooling</vt:lpstr>
      <vt:lpstr>Ionization Cooling</vt:lpstr>
      <vt:lpstr>Final Cooling</vt:lpstr>
      <vt:lpstr>Problems with Baseline Final Cooling</vt:lpstr>
      <vt:lpstr>Problems with Baseline Final Cooling</vt:lpstr>
      <vt:lpstr>Final Cooling with Thick Wedges</vt:lpstr>
      <vt:lpstr>Wedge Cooling Mechanism</vt:lpstr>
      <vt:lpstr>Wedge Cooling Mechanism</vt:lpstr>
      <vt:lpstr>Wedge Cooling Mechanism</vt:lpstr>
      <vt:lpstr>Phase Rotation</vt:lpstr>
      <vt:lpstr>Simulation and Optimization</vt:lpstr>
      <vt:lpstr>Caveats and Assumptions</vt:lpstr>
      <vt:lpstr>Results</vt:lpstr>
      <vt:lpstr>Next Steps</vt:lpstr>
      <vt:lpstr>Thank you for listening!</vt:lpstr>
      <vt:lpstr>Backup slides</vt:lpstr>
      <vt:lpstr>Baseline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Cooling with Thick Wedges for a Muon Collider</dc:title>
  <dc:creator>Daniel Fu</dc:creator>
  <cp:lastModifiedBy>Daniel Fu</cp:lastModifiedBy>
  <cp:revision>12</cp:revision>
  <dcterms:created xsi:type="dcterms:W3CDTF">2024-03-27T01:50:40Z</dcterms:created>
  <dcterms:modified xsi:type="dcterms:W3CDTF">2024-07-19T03:45:44Z</dcterms:modified>
</cp:coreProperties>
</file>